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sldIdLst>
    <p:sldId id="289" r:id="rId3"/>
    <p:sldId id="276" r:id="rId4"/>
    <p:sldId id="290" r:id="rId5"/>
    <p:sldId id="277" r:id="rId6"/>
    <p:sldId id="259" r:id="rId7"/>
    <p:sldId id="278" r:id="rId8"/>
    <p:sldId id="271" r:id="rId9"/>
    <p:sldId id="279" r:id="rId10"/>
    <p:sldId id="280" r:id="rId11"/>
    <p:sldId id="281" r:id="rId12"/>
    <p:sldId id="282" r:id="rId13"/>
    <p:sldId id="292" r:id="rId14"/>
    <p:sldId id="283" r:id="rId15"/>
    <p:sldId id="272" r:id="rId16"/>
    <p:sldId id="284" r:id="rId17"/>
    <p:sldId id="269" r:id="rId18"/>
    <p:sldId id="285" r:id="rId19"/>
    <p:sldId id="286" r:id="rId20"/>
    <p:sldId id="270" r:id="rId21"/>
    <p:sldId id="273" r:id="rId22"/>
    <p:sldId id="291" r:id="rId23"/>
    <p:sldId id="287" r:id="rId24"/>
    <p:sldId id="275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86441" autoAdjust="0"/>
  </p:normalViewPr>
  <p:slideViewPr>
    <p:cSldViewPr>
      <p:cViewPr varScale="1">
        <p:scale>
          <a:sx n="78" d="100"/>
          <a:sy n="78" d="100"/>
        </p:scale>
        <p:origin x="-61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51E23853-6C99-4748-8C60-594C02BF3D37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C991F4E7-A894-44A9-9F2B-9738A00AE3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933DF9-872A-4682-87FC-AD602EF56B31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5EDD1-309C-4972-B507-3C4AA6D5B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AFB2C-CFB1-4919-BD5A-989F530E39D5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06872-1C69-4990-A66D-0533E6F18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A6338-C045-4CB2-9222-A935076DB9A5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48E4F-FE27-40E7-9E33-BFA0C0AA8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CA0C0-6A24-4013-938A-68B22CF0F348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611E4-53F0-4EE4-8E77-4BE983FA4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C2F5D-26B9-4FF3-81F4-B26A58400043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E2C47-0228-4D6D-A54C-7E2DD8D26D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42EBF-BB6C-42DC-A709-206D569BE9F7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694D8-8148-484E-9AF9-C9F2FFDF69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A5866-1640-49FE-BD64-C4D63D378707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9040F-3C47-4FF5-845D-BC94719327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3FB14-CCBA-4165-A96F-20DF95A46EE0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9C17F-2060-431C-8A57-2E1EA00C2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6D41E-346B-4C89-A954-18D4CF495FC1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51C70-269C-4904-B2D8-73F7F2D16C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32E19B-0CDE-42F1-B4A1-DC2BD13320AA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810E9-C069-442D-9F4D-F70DB53DD3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9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C25111D-CDA2-4DF2-8DC1-294981467950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D596A6-73F5-4D85-BB6B-0F6341E90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91B710-1E73-4942-8646-4B4707DB1DA8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50F24A-D840-4CFD-AD46-3A1ECCF331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8AC51A-DC48-4B4E-A3B6-65299D5AD3C6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1DFFF-9E8D-4323-AADF-345CBAFD2E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9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оугольник 10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5BDAA7B-7478-4524-9B8A-5F5AE744C942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11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95E0374-D05F-431B-92D6-5C4E30E10A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Прямоугольник 6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E3ADA8-05A4-4DCD-83A1-72B329843EAF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36D9A9-6746-434A-A3F7-12D776B82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AA650-645B-4D6C-8F17-13AC1D1F7B57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C7B7-FEAA-4716-B725-B40D45C830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fld id="{C44DA147-33DE-4F74-84A6-FCAD4F9524D2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0C5EC8AC-42F7-4B50-8324-70D413C303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4F92D-88B6-4238-9565-90990DDCC8C3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96299-1E23-46FE-917E-37420836A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82F98-DD1B-49EA-8980-19DFE7461675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E8250-266D-4C35-B4D8-79AC251EC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4614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614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86E83-9241-4E2A-9952-40B04B122B19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89436-5F7E-4EA1-9E95-362A9864F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46" grpId="0" autoUpdateAnimBg="0"/>
      <p:bldP spid="46147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D60929E-7B93-4B02-A1D3-41B42F598582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tx2">
                    <a:shade val="9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27C3DFC5-979B-4254-91DF-0774EF1142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77" r:id="rId5"/>
    <p:sldLayoutId id="2147483694" r:id="rId6"/>
    <p:sldLayoutId id="2147483676" r:id="rId7"/>
    <p:sldLayoutId id="2147483675" r:id="rId8"/>
  </p:sldLayoutIdLst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33" grpId="0" build="p">
        <p:tmplLst>
          <p:tmpl lvl="1">
            <p:tnLst>
              <p:par>
                <p:cTn presetID="50" presetClass="entr" presetSubtype="0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0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03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0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03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0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03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0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03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10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10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marL="53975" indent="-53975" algn="r" rtl="0" eaLnBrk="0" fontAlgn="base" hangingPunct="0">
        <a:spcBef>
          <a:spcPct val="0"/>
        </a:spcBef>
        <a:spcAft>
          <a:spcPct val="0"/>
        </a:spcAft>
        <a:defRPr sz="4600" kern="1200">
          <a:solidFill>
            <a:srgbClr val="BBFAFF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BBFAFF"/>
          </a:solidFill>
          <a:latin typeface="Cambria" pitchFamily="18" charset="0"/>
        </a:defRPr>
      </a:lvl2pPr>
      <a:lvl3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BBFAFF"/>
          </a:solidFill>
          <a:latin typeface="Cambria" pitchFamily="18" charset="0"/>
        </a:defRPr>
      </a:lvl3pPr>
      <a:lvl4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BBFAFF"/>
          </a:solidFill>
          <a:latin typeface="Cambria" pitchFamily="18" charset="0"/>
        </a:defRPr>
      </a:lvl4pPr>
      <a:lvl5pPr marL="53975" indent="-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BBFAFF"/>
          </a:solidFill>
          <a:latin typeface="Cambria" pitchFamily="18" charset="0"/>
        </a:defRPr>
      </a:lvl5pPr>
      <a:lvl6pPr marL="511175" indent="-53975" algn="r" rtl="0" fontAlgn="base">
        <a:spcBef>
          <a:spcPct val="0"/>
        </a:spcBef>
        <a:spcAft>
          <a:spcPct val="0"/>
        </a:spcAft>
        <a:defRPr sz="4600">
          <a:solidFill>
            <a:srgbClr val="BBFAFF"/>
          </a:solidFill>
          <a:latin typeface="Cambria" pitchFamily="18" charset="0"/>
        </a:defRPr>
      </a:lvl6pPr>
      <a:lvl7pPr marL="968375" indent="-53975" algn="r" rtl="0" fontAlgn="base">
        <a:spcBef>
          <a:spcPct val="0"/>
        </a:spcBef>
        <a:spcAft>
          <a:spcPct val="0"/>
        </a:spcAft>
        <a:defRPr sz="4600">
          <a:solidFill>
            <a:srgbClr val="BBFAFF"/>
          </a:solidFill>
          <a:latin typeface="Cambria" pitchFamily="18" charset="0"/>
        </a:defRPr>
      </a:lvl7pPr>
      <a:lvl8pPr marL="1425575" indent="-53975" algn="r" rtl="0" fontAlgn="base">
        <a:spcBef>
          <a:spcPct val="0"/>
        </a:spcBef>
        <a:spcAft>
          <a:spcPct val="0"/>
        </a:spcAft>
        <a:defRPr sz="4600">
          <a:solidFill>
            <a:srgbClr val="BBFAFF"/>
          </a:solidFill>
          <a:latin typeface="Cambria" pitchFamily="18" charset="0"/>
        </a:defRPr>
      </a:lvl8pPr>
      <a:lvl9pPr marL="1882775" indent="-53975" algn="r" rtl="0" fontAlgn="base">
        <a:spcBef>
          <a:spcPct val="0"/>
        </a:spcBef>
        <a:spcAft>
          <a:spcPct val="0"/>
        </a:spcAft>
        <a:defRPr sz="4600">
          <a:solidFill>
            <a:srgbClr val="BBFAFF"/>
          </a:solidFill>
          <a:latin typeface="Cambria" pitchFamily="18" charset="0"/>
        </a:defRPr>
      </a:lvl9pPr>
      <a:extLst/>
    </p:titleStyle>
    <p:bodyStyle>
      <a:lvl1pPr marL="292100" indent="-292100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eaLnBrk="0" fontAlgn="base" hangingPunct="0">
        <a:spcBef>
          <a:spcPts val="400"/>
        </a:spcBef>
        <a:spcAft>
          <a:spcPct val="0"/>
        </a:spcAft>
        <a:buClr>
          <a:srgbClr val="0BD0D9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ts val="400"/>
        </a:spcBef>
        <a:spcAft>
          <a:spcPct val="0"/>
        </a:spcAft>
        <a:buClr>
          <a:srgbClr val="0BD0D9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eaLnBrk="0" fontAlgn="base" hangingPunct="0">
        <a:spcBef>
          <a:spcPts val="400"/>
        </a:spcBef>
        <a:spcAft>
          <a:spcPct val="0"/>
        </a:spcAft>
        <a:buClr>
          <a:srgbClr val="0BD0D9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506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250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506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6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251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507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7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8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8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8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8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8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8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8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8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8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8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9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9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252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509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9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9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9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9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9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09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0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0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0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0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0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0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0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0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0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0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253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511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1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1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1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1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1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11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0261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51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51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51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512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4512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512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512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54D2D19-19E6-4E0E-A132-568687B17929}" type="datetimeFigureOut">
              <a:rPr lang="ru-RU"/>
              <a:pPr>
                <a:defRPr/>
              </a:pPr>
              <a:t>15.12.2011</a:t>
            </a:fld>
            <a:endParaRPr lang="ru-RU"/>
          </a:p>
        </p:txBody>
      </p:sp>
      <p:sp>
        <p:nvSpPr>
          <p:cNvPr id="4512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12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727BF4B-708F-4E5C-A264-B45678226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89" r:id="rId2"/>
    <p:sldLayoutId id="2147483688" r:id="rId3"/>
    <p:sldLayoutId id="2147483687" r:id="rId4"/>
    <p:sldLayoutId id="2147483686" r:id="rId5"/>
    <p:sldLayoutId id="2147483685" r:id="rId6"/>
    <p:sldLayoutId id="2147483684" r:id="rId7"/>
    <p:sldLayoutId id="2147483683" r:id="rId8"/>
    <p:sldLayoutId id="2147483682" r:id="rId9"/>
    <p:sldLayoutId id="2147483681" r:id="rId10"/>
    <p:sldLayoutId id="2147483680" r:id="rId11"/>
    <p:sldLayoutId id="2147483679" r:id="rId12"/>
    <p:sldLayoutId id="2147483678" r:id="rId13"/>
  </p:sldLayoutIdLst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1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23" grpId="0"/>
      <p:bldP spid="45124" grpId="0" build="p">
        <p:tmplLst>
          <p:tmpl lvl="1">
            <p:tnLst>
              <p:par>
                <p:cTn presetID="50" presetClass="entr" presetSubtype="0" de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1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451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1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4512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1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451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1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4512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1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451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1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4512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1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451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1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4512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50" presetClass="entr" presetSubtype="0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1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451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51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1000"/>
                        <p:tgtEl>
                          <p:spTgt spid="4512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10.xml"/><Relationship Id="rId1" Type="http://schemas.openxmlformats.org/officeDocument/2006/relationships/audio" Target="file:///D:\Users%20Documents\Desktop\&#1084;&#1091;&#1079;&#1099;&#1082;&#1072;\&#1087;&#1077;&#1089;&#1085;&#1103;%20&#1086;%20&#1079;&#1076;&#1086;&#1088;&#1086;&#1074;&#1100;&#1077;.mp3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0.xml"/><Relationship Id="rId1" Type="http://schemas.openxmlformats.org/officeDocument/2006/relationships/audio" Target="file:///D:\Users%20Documents\Desktop\&#1084;&#1091;&#1079;&#1099;&#1082;&#1072;\04%20&#1071;%20&#1089;&#1086;%20&#1089;&#1087;&#1086;&#1088;&#1090;&#1086;&#1084;%20&#1087;&#1086;&#1076;&#1088;&#1091;&#1078;&#1091;&#1089;&#1100;+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20713"/>
            <a:ext cx="7772400" cy="2520950"/>
          </a:xfrm>
        </p:spPr>
        <p:txBody>
          <a:bodyPr/>
          <a:lstStyle/>
          <a:p>
            <a:r>
              <a:rPr lang="ru-RU" sz="4000" smtClean="0">
                <a:effectLst/>
              </a:rPr>
              <a:t>Проект учащихся 3-а класса</a:t>
            </a:r>
            <a:br>
              <a:rPr lang="ru-RU" sz="4000" smtClean="0">
                <a:effectLst/>
              </a:rPr>
            </a:br>
            <a:r>
              <a:rPr lang="ru-RU" sz="4000" smtClean="0">
                <a:effectLst/>
              </a:rPr>
              <a:t>МБОУ Токаревская СОШ №1</a:t>
            </a:r>
            <a:br>
              <a:rPr lang="ru-RU" sz="4000" smtClean="0">
                <a:effectLst/>
              </a:rPr>
            </a:br>
            <a:r>
              <a:rPr lang="ru-RU" sz="4000" smtClean="0">
                <a:effectLst/>
              </a:rPr>
              <a:t>декабрь 2011г.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>
              <a:effectLst/>
            </a:endParaRP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1487488" y="4535488"/>
            <a:ext cx="184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ru-RU" sz="320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/>
              <a:t>Пища дает организму энергию, необходимую для работы мышц, сердца, мозга и других органов.</a:t>
            </a:r>
          </a:p>
        </p:txBody>
      </p:sp>
      <p:pic>
        <p:nvPicPr>
          <p:cNvPr id="33794" name="Picture 5" descr="P118091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95963" y="4495800"/>
            <a:ext cx="3348037" cy="2227263"/>
          </a:xfrm>
        </p:spPr>
      </p:pic>
      <p:pic>
        <p:nvPicPr>
          <p:cNvPr id="33795" name="Picture 6" descr="P11809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797425"/>
            <a:ext cx="2817813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Безимени-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1557338"/>
            <a:ext cx="291941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i="1"/>
              <a:t>«В здоровом теле -  здоровый дух»</a:t>
            </a:r>
          </a:p>
        </p:txBody>
      </p:sp>
      <p:pic>
        <p:nvPicPr>
          <p:cNvPr id="34818" name="Picture 4" descr="P101020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40200" y="2151063"/>
            <a:ext cx="4752975" cy="3565525"/>
          </a:xfrm>
        </p:spPr>
      </p:pic>
      <p:pic>
        <p:nvPicPr>
          <p:cNvPr id="34819" name="Picture 6" descr="Молчан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933825"/>
            <a:ext cx="3702050" cy="277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5" descr="Молчанов 3"/>
          <p:cNvPicPr>
            <a:picLocks noChangeAspect="1" noChangeArrowheads="1"/>
          </p:cNvPicPr>
          <p:nvPr/>
        </p:nvPicPr>
        <p:blipFill>
          <a:blip r:embed="rId4">
            <a:lum bright="12000" contrast="6000"/>
          </a:blip>
          <a:srcRect/>
          <a:stretch>
            <a:fillRect/>
          </a:stretch>
        </p:blipFill>
        <p:spPr bwMode="auto">
          <a:xfrm>
            <a:off x="468313" y="1125538"/>
            <a:ext cx="3484562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smtClean="0">
                <a:effectLst/>
              </a:rPr>
              <a:t>Разрушители здоровья: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>
              <a:buFont typeface="Wingdings" pitchFamily="2" charset="2"/>
              <a:buNone/>
            </a:pPr>
            <a:r>
              <a:rPr lang="ru-RU" sz="3600" b="1" smtClean="0">
                <a:effectLst/>
              </a:rPr>
              <a:t>Болезни</a:t>
            </a:r>
          </a:p>
          <a:p>
            <a:pPr>
              <a:buFontTx/>
              <a:buNone/>
            </a:pPr>
            <a:r>
              <a:rPr lang="ru-RU" sz="3600" b="1" smtClean="0">
                <a:effectLst/>
              </a:rPr>
              <a:t>   Вредные привычки:</a:t>
            </a:r>
          </a:p>
          <a:p>
            <a:pPr>
              <a:buFontTx/>
              <a:buChar char="-"/>
            </a:pPr>
            <a:r>
              <a:rPr lang="ru-RU" b="1" i="1" smtClean="0">
                <a:effectLst/>
              </a:rPr>
              <a:t>Курение</a:t>
            </a:r>
          </a:p>
          <a:p>
            <a:pPr>
              <a:buFontTx/>
              <a:buChar char="-"/>
            </a:pPr>
            <a:r>
              <a:rPr lang="ru-RU" b="1" i="1" smtClean="0">
                <a:effectLst/>
              </a:rPr>
              <a:t>Алкоголь</a:t>
            </a:r>
          </a:p>
          <a:p>
            <a:pPr>
              <a:buFontTx/>
              <a:buChar char="-"/>
            </a:pPr>
            <a:r>
              <a:rPr lang="ru-RU" b="1" i="1" smtClean="0">
                <a:effectLst/>
              </a:rPr>
              <a:t>наркомания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6287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/>
              <a:t>Положительные эмоции, доброе отношение к людям и животным  тоже укрепляют здоровье.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9144000" cy="5040313"/>
          </a:xfrm>
        </p:spPr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6867" name="Picture 4" descr="Безимени-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4038" y="3213100"/>
            <a:ext cx="4779962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5" descr="Рясков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700213"/>
            <a:ext cx="4692650" cy="351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 idx="4294967295"/>
          </p:nvPr>
        </p:nvSpPr>
        <p:spPr/>
        <p:txBody>
          <a:bodyPr anchor="b" anchorCtr="0">
            <a:normAutofit/>
          </a:bodyPr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7891" name="Picture 4" descr="Безимени-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2075" y="1044575"/>
            <a:ext cx="6419850" cy="476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2560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19162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/>
              <a:t>В поход всем классом!</a:t>
            </a:r>
          </a:p>
        </p:txBody>
      </p:sp>
      <p:pic>
        <p:nvPicPr>
          <p:cNvPr id="38914" name="Picture 4" descr="P104028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196975"/>
            <a:ext cx="7259638" cy="5245100"/>
          </a:xfr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7813"/>
            <a:ext cx="8229600" cy="150812"/>
          </a:xfrm>
        </p:spPr>
        <p:txBody>
          <a:bodyPr anchor="b" anchorCtr="0">
            <a:normAutofit fontScale="90000"/>
          </a:bodyPr>
          <a:lstStyle/>
          <a:p>
            <a:pPr eaLnBrk="1" hangingPunct="1">
              <a:defRPr/>
            </a:pPr>
            <a:endParaRPr lang="ru-RU" sz="4000"/>
          </a:p>
        </p:txBody>
      </p:sp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549275"/>
            <a:ext cx="8229600" cy="5975350"/>
          </a:xfrm>
        </p:spPr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9939" name="Picture 4" descr="P10504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620713"/>
            <a:ext cx="4132263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5" descr="S60002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644900"/>
            <a:ext cx="3779838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6" descr="Безимени-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725488"/>
            <a:ext cx="3278187" cy="257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7" descr="Рясков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3860800"/>
            <a:ext cx="3556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2355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/>
              <a:t> </a:t>
            </a:r>
            <a:r>
              <a:rPr lang="ru-RU" sz="3200" b="1" i="1"/>
              <a:t>Со спортом дружим мы всегда,</a:t>
            </a:r>
            <a:br>
              <a:rPr lang="ru-RU" sz="3200" b="1" i="1"/>
            </a:br>
            <a:r>
              <a:rPr lang="ru-RU" sz="3200" b="1" i="1"/>
              <a:t>не болеем никогда!</a:t>
            </a:r>
          </a:p>
        </p:txBody>
      </p:sp>
      <p:pic>
        <p:nvPicPr>
          <p:cNvPr id="40962" name="Picture 6" descr="P104095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1557338"/>
            <a:ext cx="4384675" cy="3289300"/>
          </a:xfrm>
        </p:spPr>
      </p:pic>
      <p:pic>
        <p:nvPicPr>
          <p:cNvPr id="40963" name="Picture 5" descr="P104067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644900"/>
            <a:ext cx="4060825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есня о здоровь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357813" y="5643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5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41986" name="Picture 7" descr="Безимени-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1557338"/>
            <a:ext cx="4286250" cy="3059112"/>
          </a:xfrm>
        </p:spPr>
      </p:pic>
      <p:pic>
        <p:nvPicPr>
          <p:cNvPr id="41987" name="Picture 5" descr="P10402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27400"/>
            <a:ext cx="4706938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 idx="4294967295"/>
          </p:nvPr>
        </p:nvSpPr>
        <p:spPr/>
        <p:txBody>
          <a:bodyPr anchor="b" anchorCtr="0">
            <a:normAutofit/>
          </a:bodyPr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7890" name="Picture 4" descr="S600033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/>
              <a:t>Формула здоровья</a:t>
            </a:r>
          </a:p>
        </p:txBody>
      </p:sp>
      <p:pic>
        <p:nvPicPr>
          <p:cNvPr id="25602" name="Picture 5" descr="P101093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7813"/>
            <a:ext cx="8229600" cy="79375"/>
          </a:xfrm>
        </p:spPr>
        <p:txBody>
          <a:bodyPr anchor="b" anchorCtr="0">
            <a:normAutofit fontScale="90000"/>
          </a:bodyPr>
          <a:lstStyle/>
          <a:p>
            <a:pPr eaLnBrk="1" hangingPunct="1">
              <a:defRPr/>
            </a:pPr>
            <a:endParaRPr lang="ru-RU" sz="4000"/>
          </a:p>
        </p:txBody>
      </p:sp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404813"/>
            <a:ext cx="8713788" cy="6192837"/>
          </a:xfrm>
        </p:spPr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44035" name="Picture 4" descr="Безимени-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549275"/>
            <a:ext cx="328930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5" descr="Безимени-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492375"/>
            <a:ext cx="270033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6" descr="ряскова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84163"/>
            <a:ext cx="3200400" cy="213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7" descr="машкова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9263" y="3068638"/>
            <a:ext cx="25781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8" descr="Безимени-3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8038" y="2852738"/>
            <a:ext cx="2360612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2662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5" name="Diagram 5"/>
          <p:cNvGraphicFramePr>
            <a:graphicFrameLocks/>
          </p:cNvGraphicFramePr>
          <p:nvPr>
            <p:ph/>
          </p:nvPr>
        </p:nvGraphicFramePr>
        <p:xfrm>
          <a:off x="457200" y="277813"/>
          <a:ext cx="8229600" cy="5848350"/>
        </p:xfrm>
        <a:graphic>
          <a:graphicData uri="http://schemas.openxmlformats.org/drawingml/2006/compatibility">
            <com:legacyDrawing xmlns:com="http://schemas.openxmlformats.org/drawingml/2006/compatibility" spid="_x0000_s51205"/>
          </a:graphicData>
        </a:graphic>
      </p:graphicFrame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i="1" u="sng" smtClean="0"/>
              <a:t>Наш  рецепт  здоровья и счастья: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5516562"/>
          </a:xfrm>
        </p:spPr>
        <p:txBody>
          <a:bodyPr/>
          <a:lstStyle/>
          <a:p>
            <a:pPr eaLnBrk="1" hangingPunct="1">
              <a:defRPr/>
            </a:pPr>
            <a:r>
              <a:rPr lang="ru-RU"/>
              <a:t>Возьмите чашу терпения, влейте в нее полное сердце любви, добавьте 2 горсти щедрости, посыпьте добротой, плесните немного юмора и добавьте как можно больше веры. Все это хорошо перемешайте. Намажьте на кусок отпущенной вам жизни и предлагайте каждому, кого встретите на своем пути.</a:t>
            </a:r>
          </a:p>
          <a:p>
            <a:pPr eaLnBrk="1" hangingPunct="1">
              <a:defRPr/>
            </a:pPr>
            <a:endParaRPr lang="ru-RU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i="1"/>
              <a:t>Будьте здоровы!</a:t>
            </a:r>
          </a:p>
          <a:p>
            <a:pPr eaLnBrk="1" hangingPunct="1">
              <a:defRPr/>
            </a:pPr>
            <a:endParaRPr lang="ru-RU" b="1" i="1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748712" cy="504825"/>
          </a:xfrm>
        </p:spPr>
        <p:txBody>
          <a:bodyPr anchor="b" anchorCtr="0">
            <a:normAutofit fontScale="90000"/>
          </a:bodyPr>
          <a:lstStyle/>
          <a:p>
            <a:pPr eaLnBrk="1" hangingPunct="1">
              <a:defRPr/>
            </a:pPr>
            <a:endParaRPr lang="ru-RU" sz="4000"/>
          </a:p>
        </p:txBody>
      </p:sp>
      <p:sp>
        <p:nvSpPr>
          <p:cNvPr id="28674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28775"/>
            <a:ext cx="8229600" cy="4543425"/>
          </a:xfrm>
        </p:spPr>
        <p:txBody>
          <a:bodyPr/>
          <a:lstStyle/>
          <a:p>
            <a:pPr lvl="1" algn="ctr" eaLnBrk="1" hangingPunct="1">
              <a:buFont typeface="Wingdings" pitchFamily="2" charset="2"/>
              <a:buNone/>
              <a:defRPr/>
            </a:pPr>
            <a:r>
              <a:rPr lang="ru-RU" sz="8800" b="1" i="1"/>
              <a:t>Спасибо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8800" b="1" i="1"/>
              <a:t>за внимание!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2867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effectLst/>
              </a:rPr>
              <a:t>Цель</a:t>
            </a:r>
            <a:r>
              <a:rPr lang="ru-RU" sz="3200" smtClean="0">
                <a:effectLst/>
              </a:rPr>
              <a:t>: </a:t>
            </a:r>
            <a:r>
              <a:rPr lang="ru-RU" sz="3200" b="1" i="1" smtClean="0">
                <a:effectLst/>
              </a:rPr>
              <a:t>Способствовать воспитанию бережного отношения к своему здоровью.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smtClean="0">
                <a:effectLst/>
              </a:rPr>
              <a:t>Задачи:</a:t>
            </a:r>
          </a:p>
          <a:p>
            <a:pPr>
              <a:lnSpc>
                <a:spcPct val="90000"/>
              </a:lnSpc>
            </a:pPr>
            <a:r>
              <a:rPr lang="ru-RU" sz="2800" b="1" i="1" smtClean="0">
                <a:effectLst/>
              </a:rPr>
              <a:t>Получить представление о том, что такое здоровье человека и здоровый образ жизни;</a:t>
            </a:r>
          </a:p>
          <a:p>
            <a:pPr>
              <a:lnSpc>
                <a:spcPct val="90000"/>
              </a:lnSpc>
            </a:pPr>
            <a:r>
              <a:rPr lang="ru-RU" sz="2800" b="1" i="1" smtClean="0">
                <a:effectLst/>
              </a:rPr>
              <a:t>Сформировать представление о роли гигиены, питания, спорта, закаливания, положительных эмоций в жизни человека;</a:t>
            </a:r>
          </a:p>
          <a:p>
            <a:pPr>
              <a:lnSpc>
                <a:spcPct val="90000"/>
              </a:lnSpc>
            </a:pPr>
            <a:r>
              <a:rPr lang="ru-RU" sz="2800" b="1" i="1" smtClean="0">
                <a:effectLst/>
              </a:rPr>
              <a:t>Воспитание чувства любви и заботы к собственному организму.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/>
              <a:t>«Кто аккуратен, тот людям приятен»</a:t>
            </a:r>
          </a:p>
        </p:txBody>
      </p:sp>
      <p:pic>
        <p:nvPicPr>
          <p:cNvPr id="27650" name="Picture 8" descr="P118091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69988" y="1600200"/>
            <a:ext cx="6804025" cy="4525963"/>
          </a:xfr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/>
              <a:t>Наш помощник в сохранении здоровья – личная гигиена.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495800" cy="52578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/>
              <a:t>Чистить зубы два раза в день:…</a:t>
            </a:r>
          </a:p>
          <a:p>
            <a:pPr eaLnBrk="1" hangingPunct="1">
              <a:defRPr/>
            </a:pPr>
            <a:r>
              <a:rPr lang="ru-RU" sz="2400"/>
              <a:t>Перед едой нужно ….</a:t>
            </a:r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316413" cy="52578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/>
              <a:t>Во время еды нельзя ….</a:t>
            </a:r>
          </a:p>
          <a:p>
            <a:pPr eaLnBrk="1" hangingPunct="1">
              <a:defRPr/>
            </a:pPr>
            <a:r>
              <a:rPr lang="ru-RU" sz="2400"/>
              <a:t>Никогда не ешь немытые …</a:t>
            </a:r>
          </a:p>
        </p:txBody>
      </p:sp>
      <p:pic>
        <p:nvPicPr>
          <p:cNvPr id="28676" name="Picture 4" descr="Безимени-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3905250"/>
            <a:ext cx="40227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Безимени-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3068638"/>
            <a:ext cx="2503487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8229600" cy="307975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 smtClean="0"/>
              <a:t>Режим дня</a:t>
            </a:r>
            <a:r>
              <a:rPr lang="ru-RU" sz="2400" b="1" i="1" smtClean="0"/>
              <a:t> –это определенный ритм, по которому вы живете:</a:t>
            </a:r>
            <a:r>
              <a:rPr lang="ru-RU" sz="2400" smtClean="0"/>
              <a:t> </a:t>
            </a:r>
            <a:br>
              <a:rPr lang="ru-RU" sz="2400" smtClean="0"/>
            </a:br>
            <a:r>
              <a:rPr lang="ru-RU" sz="2400" i="1" smtClean="0"/>
              <a:t>спите,</a:t>
            </a:r>
            <a:br>
              <a:rPr lang="ru-RU" sz="2400" i="1" smtClean="0"/>
            </a:br>
            <a:r>
              <a:rPr lang="ru-RU" sz="2400" i="1" smtClean="0"/>
              <a:t>занимаетесь в школе,</a:t>
            </a:r>
            <a:br>
              <a:rPr lang="ru-RU" sz="2400" i="1" smtClean="0"/>
            </a:br>
            <a:r>
              <a:rPr lang="ru-RU" sz="2400" i="1" smtClean="0"/>
              <a:t>обедаете,</a:t>
            </a:r>
            <a:br>
              <a:rPr lang="ru-RU" sz="2400" i="1" smtClean="0"/>
            </a:br>
            <a:r>
              <a:rPr lang="ru-RU" sz="2400" i="1" smtClean="0"/>
              <a:t>гуляете,</a:t>
            </a:r>
            <a:br>
              <a:rPr lang="ru-RU" sz="2400" i="1" smtClean="0"/>
            </a:br>
            <a:r>
              <a:rPr lang="ru-RU" sz="2400" i="1" smtClean="0"/>
              <a:t>учите уроки и т.д.</a:t>
            </a:r>
          </a:p>
        </p:txBody>
      </p:sp>
      <p:pic>
        <p:nvPicPr>
          <p:cNvPr id="29698" name="Picture 9" descr="P101019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4581525"/>
            <a:ext cx="2513013" cy="1884363"/>
          </a:xfrm>
        </p:spPr>
      </p:pic>
      <p:pic>
        <p:nvPicPr>
          <p:cNvPr id="29699" name="Picture 6" descr="P12108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565400"/>
            <a:ext cx="26368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 descr="Молчанов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4437063"/>
            <a:ext cx="2735262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8" descr="S600000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4652963"/>
            <a:ext cx="2625725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7" descr="P101020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16688" y="2205038"/>
            <a:ext cx="20510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/>
        <p:txBody>
          <a:bodyPr anchor="b" anchorCtr="0"/>
          <a:lstStyle/>
          <a:p>
            <a:pPr eaLnBrk="1" hangingPunct="1">
              <a:defRPr/>
            </a:pPr>
            <a:r>
              <a:rPr lang="ru-RU" sz="3600" b="1" i="1"/>
              <a:t>Кто соблюдает режим, тот сохраняет здоровье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0723" name="Picture 4" descr="IMG_37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700213"/>
            <a:ext cx="4068762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5" descr="IMG_37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476625"/>
            <a:ext cx="3841750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1638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557338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/>
              <a:t>Здоровье – это красота!</a:t>
            </a:r>
            <a:br>
              <a:rPr lang="ru-RU" sz="2800" b="1" i="1"/>
            </a:br>
            <a:r>
              <a:rPr lang="ru-RU" sz="2800" b="1" i="1"/>
              <a:t>Гимнастика делает тело здоровым и красивым.</a:t>
            </a:r>
          </a:p>
        </p:txBody>
      </p:sp>
      <p:pic>
        <p:nvPicPr>
          <p:cNvPr id="31746" name="Picture 5" descr="P104064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9388" y="3933825"/>
            <a:ext cx="3648075" cy="2735263"/>
          </a:xfrm>
        </p:spPr>
      </p:pic>
      <p:pic>
        <p:nvPicPr>
          <p:cNvPr id="31747" name="Picture 4" descr="S600009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1628775"/>
            <a:ext cx="2554287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 descr="Молчанов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3800" y="4005263"/>
            <a:ext cx="3556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7" descr="Безимени-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9250" y="1557338"/>
            <a:ext cx="3295650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04 Я со спортом подружусь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357688" y="4929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5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i="1"/>
              <a:t>Правильное питание –наш помощник в сохранении здоровья.</a:t>
            </a: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68538" y="1484313"/>
            <a:ext cx="4795837" cy="4525962"/>
          </a:xfr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463</TotalTime>
  <Words>243</Words>
  <Application>Microsoft Office PowerPoint</Application>
  <PresentationFormat>Экран (4:3)</PresentationFormat>
  <Paragraphs>50</Paragraphs>
  <Slides>23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8</vt:i4>
      </vt:variant>
      <vt:variant>
        <vt:lpstr>Заголовки слайдов</vt:lpstr>
      </vt:variant>
      <vt:variant>
        <vt:i4>23</vt:i4>
      </vt:variant>
    </vt:vector>
  </HeadingPairs>
  <TitlesOfParts>
    <vt:vector size="37" baseType="lpstr">
      <vt:lpstr>Arial</vt:lpstr>
      <vt:lpstr>Cambria</vt:lpstr>
      <vt:lpstr>Wingdings 2</vt:lpstr>
      <vt:lpstr>Calibri</vt:lpstr>
      <vt:lpstr>Wingdings</vt:lpstr>
      <vt:lpstr>Rockwell</vt:lpstr>
      <vt:lpstr>Литейная</vt:lpstr>
      <vt:lpstr>Круги</vt:lpstr>
      <vt:lpstr>Литейная</vt:lpstr>
      <vt:lpstr>Литейная</vt:lpstr>
      <vt:lpstr>Литейная</vt:lpstr>
      <vt:lpstr>Литейная</vt:lpstr>
      <vt:lpstr>Литейная</vt:lpstr>
      <vt:lpstr>Круги</vt:lpstr>
      <vt:lpstr>Проект учащихся 3-а класса МБОУ Токаревская СОШ №1 декабрь 2011г.</vt:lpstr>
      <vt:lpstr>Формула здоровья</vt:lpstr>
      <vt:lpstr>Цель: Способствовать воспитанию бережного отношения к своему здоровью.</vt:lpstr>
      <vt:lpstr>«Кто аккуратен, тот людям приятен»</vt:lpstr>
      <vt:lpstr>Наш помощник в сохранении здоровья – личная гигиена.</vt:lpstr>
      <vt:lpstr>Режим дня –это определенный ритм, по которому вы живете:  спите, занимаетесь в школе, обедаете, гуляете, учите уроки и т.д.</vt:lpstr>
      <vt:lpstr>Кто соблюдает режим, тот сохраняет здоровье</vt:lpstr>
      <vt:lpstr>Здоровье – это красота! Гимнастика делает тело здоровым и красивым.</vt:lpstr>
      <vt:lpstr>Правильное питание –наш помощник в сохранении здоровья.</vt:lpstr>
      <vt:lpstr>Пища дает организму энергию, необходимую для работы мышц, сердца, мозга и других органов.</vt:lpstr>
      <vt:lpstr>«В здоровом теле -  здоровый дух»</vt:lpstr>
      <vt:lpstr>Разрушители здоровья:</vt:lpstr>
      <vt:lpstr>Положительные эмоции, доброе отношение к людям и животным  тоже укрепляют здоровье.</vt:lpstr>
      <vt:lpstr>Слайд 14</vt:lpstr>
      <vt:lpstr>В поход всем классом!</vt:lpstr>
      <vt:lpstr>Слайд 16</vt:lpstr>
      <vt:lpstr> Со спортом дружим мы всегда, не болеем никогда!</vt:lpstr>
      <vt:lpstr>Слайд 18</vt:lpstr>
      <vt:lpstr>Слайд 19</vt:lpstr>
      <vt:lpstr>Слайд 20</vt:lpstr>
      <vt:lpstr>Слайд 21</vt:lpstr>
      <vt:lpstr>Наш  рецепт  здоровья и счастья:</vt:lpstr>
      <vt:lpstr>Слайд 23</vt:lpstr>
    </vt:vector>
  </TitlesOfParts>
  <Company>ТОСШ №1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Начальные классы</dc:creator>
  <cp:lastModifiedBy>Валерий</cp:lastModifiedBy>
  <cp:revision>16</cp:revision>
  <dcterms:created xsi:type="dcterms:W3CDTF">2011-12-09T09:03:51Z</dcterms:created>
  <dcterms:modified xsi:type="dcterms:W3CDTF">2011-12-15T14:29:04Z</dcterms:modified>
</cp:coreProperties>
</file>